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sldIdLst>
    <p:sldId id="372" r:id="rId4"/>
    <p:sldId id="265" r:id="rId5"/>
    <p:sldId id="370" r:id="rId6"/>
    <p:sldId id="375" r:id="rId7"/>
    <p:sldId id="379" r:id="rId8"/>
    <p:sldId id="384" r:id="rId9"/>
    <p:sldId id="385" r:id="rId10"/>
    <p:sldId id="386" r:id="rId11"/>
    <p:sldId id="387" r:id="rId12"/>
    <p:sldId id="388" r:id="rId13"/>
    <p:sldId id="378" r:id="rId14"/>
    <p:sldId id="3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40C64"/>
    <a:srgbClr val="FF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1" autoAdjust="0"/>
    <p:restoredTop sz="94660"/>
  </p:normalViewPr>
  <p:slideViewPr>
    <p:cSldViewPr snapToGrid="0">
      <p:cViewPr>
        <p:scale>
          <a:sx n="81" d="100"/>
          <a:sy n="81" d="100"/>
        </p:scale>
        <p:origin x="-1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FEE84-3ADF-4612-B3EC-439577BA0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FEC457-B4BC-4713-9CDF-ACACCB206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DFBC14-B206-49AB-A555-11119367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4D1D2E-3666-40B5-8D40-3A7D22264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BC6640-3662-448C-9A67-73D1D61A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1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9C5537-92BF-4066-926C-6BDC5C3E3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08F319-29CA-40CA-B575-4A3D35CB4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20A7BE-E10E-4EEB-8B94-1D41A9AC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557128-83AA-47EC-8C61-9E3808EA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1BA0E6-15CE-421F-A3E8-267048A5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D08DEB-10AC-4FFD-A60C-E7A8CDEDA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AC1E6A-9321-4315-96E4-6B19A61EF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F54CB4-AC84-4707-AF01-308D5549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AD72FD-066F-411B-8F2B-B526D4C6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E1EDF1-E4A0-4787-B2AB-40343F95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68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90922-57B3-4DC6-8900-EDD0C8B6DA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37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EB4EB-EA07-4E4A-9F8C-1E53FCC1A3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06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DA706-717D-449C-B620-1931FBE95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77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F3776-2151-42E4-A9B6-E77054FA92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0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044C7-4746-4BF3-929E-AD8C7F50EC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06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575AF-C36B-450B-9053-F063262F4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97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B85B-35A5-44D0-AAAE-30DB50FFC6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9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4D422-B55C-46ED-B779-7B9C7C66B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2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4B024-FE02-4DE4-9EFB-53040073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1C9A5F-6BCC-4AD1-BB74-CE73C0DC5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3EAA26-F7F4-458A-B5DD-F5535CB85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41D553-C83C-48E2-84D1-2B29909C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69D2C0-C502-4953-9B54-527264AC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46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B2D34-5D90-48EE-BEB5-66AB477F7D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47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EEB43-A818-4AAB-A032-3F91585532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50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68A3C-F932-41E2-8D90-ADF25DFE21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84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AFA76-1619-45EE-9C3E-E8BDCBBC8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75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3BC25-88A6-4792-997D-B31FA080F2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3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6235D-1F79-4FF8-98FC-8C1FE7CFFE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83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594E1-B782-4EBB-A91B-5602A11AFE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55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A948311B-8207-446F-82A3-72864B94A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62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EB26B0E-E835-46A1-B76C-3E91B5F7D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44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9EA428EF-1B19-4095-953B-382C0ABD3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992033-16FC-4751-BA12-1F23ABEE0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6BA3BA-65E3-40B0-AEA6-93CF750DD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E4BD0C-3DE2-4887-BC2C-608B9789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EFD846-F725-4B94-84B4-C5EC44CAF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654130-1743-4D4C-B6A4-9E5EF51F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60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5B15A37-33B3-46E7-9E9B-24D09963B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23BD1E7-E84C-40B2-A8A9-91EC313A9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05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94F97B4-B2D4-4BC8-8E64-99992DB94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77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ED6E63-78DB-405E-9F67-F0B0749E3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68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98BE0E6-7D67-4BE7-9E93-E6180A904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86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95BDA40-DE8C-486F-9998-6E75FF118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2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8E6ED05-91E5-41E6-B0FB-C5F643B42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425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6ECE18A-91F9-41FE-BE77-EFC405FED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374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24300"/>
            <a:ext cx="5384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24964FE-E814-4347-AC2C-27274FF65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3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F8D25-0AE4-45B7-9563-ED7617C3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6C01FD-70F2-4B75-B737-96FBD68D2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26CF35-F7BB-4612-9D06-C3B0980FE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C958E-BE48-4080-9E27-F546100A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ECDFE5-1294-4A62-AF0C-2FF34B11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2304F4-4BC5-4082-875A-2838E41B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2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1072D2-2750-482A-9DD1-1908EB58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136C6A-B9EA-452D-8F9E-199D11616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773169-0B37-480B-B715-DCEE700E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25330C9-C6D6-4FF4-B29B-9C5567135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BA24CC-A4E8-4453-B855-DE2726007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31FB16B-85A2-46FE-BF5F-F12B48F0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0A4009E-F78F-4A98-87A7-1D19891A1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31D67B0-D836-415C-810D-DF3B90BE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1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AB97EF-53E5-4AAB-A769-9DFE1A38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82813E0-C9F8-450A-B0D4-6395AE2FB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89017C-7352-4F64-9F6B-B72637A8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1B595E-A588-47DE-B4D4-7A21A44B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4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B2AE308-B31A-4CE4-8D10-E1B01EAB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9B7446-D77A-4ABA-9EA8-5FA76072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29BA0B-3A1F-4EF7-8FF3-B0C37CD9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6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3441F0-F216-4084-9F4B-35A43309A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C1C8D3-AD23-479C-AD4E-B0317DBDB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4BF539-A7A1-4E4D-8A1B-664293C67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02FBCB-F0E9-4B06-87EE-C186862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1EEE95-977B-48BA-98A9-C3BED807D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045072-3611-42D2-811B-48B3C98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1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17B6E-8B4D-4625-9D1D-2D17BF69E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B89E07C-D59F-4EA8-8AE6-532946874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7E9DBF7-3BEF-4094-96FE-7E9CA6CC9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AF94F3-B53D-498E-AF6D-D3CF7064D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E9C8C8-1DBB-4369-BA2C-B1A9E285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F83EEE-71B3-4340-AADC-C6F55B21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6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7320CF-DBF6-43AC-B27C-B54FAEFD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33C1C2-EEF5-41FC-B985-4AB7D5815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03C9BF-FA97-4F89-A7DE-FB72E25A6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BEAEE-93F7-41FB-AC5D-48CD97E7DEE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A1133B-F78E-49D2-B343-EDAE92019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159D77-9A1C-47DC-80D3-8F40A2FF5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1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C85AA3-95A1-4AD9-AE9B-2BD93F57D91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2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355597-22B7-429B-AE38-0596142B45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70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graphicFrame>
        <p:nvGraphicFramePr>
          <p:cNvPr id="70659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231126"/>
              </p:ext>
            </p:extLst>
          </p:nvPr>
        </p:nvGraphicFramePr>
        <p:xfrm>
          <a:off x="304800" y="0"/>
          <a:ext cx="11582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Slide" r:id="rId3" imgW="4572042" imgH="3428869" progId="PowerPoint.Slide.8">
                  <p:embed/>
                </p:oleObj>
              </mc:Choice>
              <mc:Fallback>
                <p:oleObj name="Slide" r:id="rId3" imgW="4572042" imgH="3428869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0"/>
                        <a:ext cx="11582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2" name="Text Box 13"/>
          <p:cNvSpPr txBox="1">
            <a:spLocks noChangeArrowheads="1"/>
          </p:cNvSpPr>
          <p:nvPr/>
        </p:nvSpPr>
        <p:spPr bwMode="auto">
          <a:xfrm>
            <a:off x="3149600" y="685802"/>
            <a:ext cx="294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70663" name="Text Box 14"/>
          <p:cNvSpPr txBox="1">
            <a:spLocks noChangeArrowheads="1"/>
          </p:cNvSpPr>
          <p:nvPr/>
        </p:nvSpPr>
        <p:spPr bwMode="auto">
          <a:xfrm>
            <a:off x="726831" y="783009"/>
            <a:ext cx="109610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vi-VN" alt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5:VẬT LIỆU HỮU ÍCH</a:t>
            </a:r>
            <a:endParaRPr lang="en-US" altLang="en-US" sz="40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692" y="1797212"/>
            <a:ext cx="11476893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TỪ VẬT LIỆU ĐÃ QUA SỬ DỤNG </a:t>
            </a:r>
            <a:endParaRPr lang="en-US" alt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90" y="-246184"/>
            <a:ext cx="45719" cy="492368"/>
          </a:xfrm>
        </p:spPr>
        <p:txBody>
          <a:bodyPr/>
          <a:lstStyle/>
          <a:p>
            <a:endParaRPr lang="en-US" altLang="en-US" sz="2000" b="1" smtClean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911" y="575118"/>
            <a:ext cx="10339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200" b="1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u="sng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</a:t>
            </a:r>
            <a:r>
              <a:rPr lang="vi-VN" sz="3200" b="1" u="sng" kern="0" smtClean="0">
                <a:solidFill>
                  <a:srgbClr val="FF0000"/>
                </a:solidFill>
                <a:cs typeface="Times New Roman" panose="02020603050405020304" pitchFamily="18" charset="0"/>
              </a:rPr>
              <a:t>sản </a:t>
            </a:r>
            <a:r>
              <a:rPr lang="vi-VN" sz="3200" b="1" u="sng" kern="0" smtClean="0">
                <a:solidFill>
                  <a:srgbClr val="FF0000"/>
                </a:solidFill>
                <a:cs typeface="Times New Roman" panose="02020603050405020304" pitchFamily="18" charset="0"/>
              </a:rPr>
              <a:t>phẩm từ vật liệu đã qua sử dụng</a:t>
            </a:r>
            <a:endParaRPr lang="en-US" sz="32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245" y="1243398"/>
            <a:ext cx="3974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*Quan sát các hình sau và cho biết:</a:t>
            </a:r>
            <a:endParaRPr lang="en-US" sz="2000" b="1" i="1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310" y="1659591"/>
            <a:ext cx="3657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.Tên các sản phẩm tạo hình?</a:t>
            </a:r>
            <a:r>
              <a:rPr lang="vi-VN" sz="2000" b="1" i="1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endParaRPr lang="en-US" sz="20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583" y="2102048"/>
            <a:ext cx="3739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.Những vật liệu nào được sử dụng để tạo hình?</a:t>
            </a:r>
            <a:endParaRPr lang="en-US" sz="20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478" y="2934381"/>
            <a:ext cx="3657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3.Hình dáng, màu sắc của mỗi sản phẩm tạo hình như thế nào? </a:t>
            </a:r>
            <a:endParaRPr lang="en-US" sz="2000" b="1" i="1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367547"/>
              </p:ext>
            </p:extLst>
          </p:nvPr>
        </p:nvGraphicFramePr>
        <p:xfrm>
          <a:off x="6072552" y="2230814"/>
          <a:ext cx="328247" cy="57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8247"/>
              </a:tblGrid>
              <a:tr h="415404">
                <a:tc>
                  <a:txBody>
                    <a:bodyPr/>
                    <a:lstStyle/>
                    <a:p>
                      <a:r>
                        <a:rPr lang="en-US" sz="320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428146"/>
              </p:ext>
            </p:extLst>
          </p:nvPr>
        </p:nvGraphicFramePr>
        <p:xfrm>
          <a:off x="9721166" y="2782521"/>
          <a:ext cx="208280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265077"/>
              </p:ext>
            </p:extLst>
          </p:nvPr>
        </p:nvGraphicFramePr>
        <p:xfrm>
          <a:off x="1633416" y="5385451"/>
          <a:ext cx="271586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1586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514496"/>
              </p:ext>
            </p:extLst>
          </p:nvPr>
        </p:nvGraphicFramePr>
        <p:xfrm>
          <a:off x="6260122" y="4994032"/>
          <a:ext cx="339969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9969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672530"/>
              </p:ext>
            </p:extLst>
          </p:nvPr>
        </p:nvGraphicFramePr>
        <p:xfrm>
          <a:off x="10257700" y="4974975"/>
          <a:ext cx="339966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99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39" y="1289538"/>
            <a:ext cx="4572000" cy="2352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91" y="1289539"/>
            <a:ext cx="2438401" cy="2352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2" y="4056184"/>
            <a:ext cx="3200400" cy="2468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08" y="4056184"/>
            <a:ext cx="3259015" cy="2433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47" y="4056184"/>
            <a:ext cx="3071446" cy="2433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428516"/>
              </p:ext>
            </p:extLst>
          </p:nvPr>
        </p:nvGraphicFramePr>
        <p:xfrm>
          <a:off x="4560278" y="4103052"/>
          <a:ext cx="269630" cy="457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9630"/>
              </a:tblGrid>
              <a:tr h="223001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080903"/>
              </p:ext>
            </p:extLst>
          </p:nvPr>
        </p:nvGraphicFramePr>
        <p:xfrm>
          <a:off x="8581294" y="4053840"/>
          <a:ext cx="281354" cy="457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1354"/>
              </a:tblGrid>
              <a:tr h="363416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742777"/>
              </p:ext>
            </p:extLst>
          </p:nvPr>
        </p:nvGraphicFramePr>
        <p:xfrm>
          <a:off x="4220309" y="1176862"/>
          <a:ext cx="328245" cy="51126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8245"/>
              </a:tblGrid>
              <a:tr h="511261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511806"/>
              </p:ext>
            </p:extLst>
          </p:nvPr>
        </p:nvGraphicFramePr>
        <p:xfrm>
          <a:off x="9308123" y="1247201"/>
          <a:ext cx="339970" cy="457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399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257746"/>
              </p:ext>
            </p:extLst>
          </p:nvPr>
        </p:nvGraphicFramePr>
        <p:xfrm>
          <a:off x="707301" y="4025552"/>
          <a:ext cx="283307" cy="457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33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299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A66092-A820-48C4-8184-BDB82B3B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CC5D6498-7A45-403F-A825-6F2E0BCA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955" y="1879600"/>
            <a:ext cx="6054720" cy="2216149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4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 Vector Background Tết -File Vector - Kho Stock Việt Nam">
            <a:extLst>
              <a:ext uri="{FF2B5EF4-FFF2-40B4-BE49-F238E27FC236}">
                <a16:creationId xmlns:a16="http://schemas.microsoft.com/office/drawing/2014/main" xmlns="" id="{30E18F61-5CF0-4C11-BA0C-2F100D186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7150D2-2807-40BB-9255-3D9018382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49" y="2603500"/>
            <a:ext cx="2352675" cy="1325563"/>
          </a:xfrm>
        </p:spPr>
        <p:txBody>
          <a:bodyPr>
            <a:noAutofit/>
          </a:bodyPr>
          <a:lstStyle/>
          <a:p>
            <a:pPr algn="ctr"/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7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A66092-A820-48C4-8184-BDB82B3B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CC5D6498-7A45-403F-A825-6F2E0BCA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955" y="1246559"/>
            <a:ext cx="6054720" cy="851876"/>
          </a:xfrm>
        </p:spPr>
        <p:txBody>
          <a:bodyPr>
            <a:noAutofit/>
          </a:bodyPr>
          <a:lstStyle/>
          <a:p>
            <a:pPr algn="ctr"/>
            <a:r>
              <a:rPr lang="vi-VN" sz="3600" b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  <a:endParaRPr lang="en-US" sz="3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6709" y="1937888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-Nêu được một số cách thức tạo hình và trang trí sản phẩm từ vật liệu đã qua sử dụng. 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6708" y="2768808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-Tạo hình và trang trí sản phẩm ứng dụng từ vật liệu đã qua sử dụng.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1" y="3483911"/>
            <a:ext cx="83819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được ý nghĩa của việc tận dụng vật liệu đã qua sử dụng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học tập và trong cuộc sống.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A66092-A820-48C4-8184-BDB82B3B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CC5D6498-7A45-403F-A825-6F2E0BCA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363789"/>
            <a:ext cx="7971692" cy="652584"/>
          </a:xfrm>
        </p:spPr>
        <p:txBody>
          <a:bodyPr>
            <a:noAutofit/>
          </a:bodyPr>
          <a:lstStyle/>
          <a:p>
            <a:pPr algn="ctr"/>
            <a:r>
              <a:rPr lang="vi-VN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4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.Khám phá sản phẩm từ vật liệu đã qua sử dụng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04491" y="2015596"/>
            <a:ext cx="5193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</a:t>
            </a:r>
            <a:r>
              <a:rPr lang="vi-VN" sz="240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 sát  hình sau và cho biết: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4491" y="4014386"/>
            <a:ext cx="6389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3: </a:t>
            </a:r>
            <a:r>
              <a:rPr lang="vi-VN" sz="24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tạo hình và giá trị sử dụng của sản phẩm</a:t>
            </a:r>
            <a:r>
              <a:rPr lang="vi-VN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i="1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4491" y="3135161"/>
            <a:ext cx="6295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2:</a:t>
            </a:r>
            <a:r>
              <a:rPr lang="vi-VN" sz="24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Cách điều chỉnh và trang trí vật liệu đã qua sử dụng thành sản phẩm mới?</a:t>
            </a:r>
            <a:endParaRPr lang="en-US" sz="2400" b="1" i="1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4491" y="2572457"/>
            <a:ext cx="4865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1:</a:t>
            </a:r>
            <a:r>
              <a:rPr lang="vi-VN" sz="24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Vật liệu tạo nên sản phẩm?</a:t>
            </a:r>
            <a:endParaRPr lang="en-US" sz="2400" b="1" i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8707" y="1289538"/>
            <a:ext cx="45719" cy="492368"/>
          </a:xfrm>
        </p:spPr>
        <p:txBody>
          <a:bodyPr/>
          <a:lstStyle/>
          <a:p>
            <a:endParaRPr lang="en-US" altLang="en-US" sz="2000" b="1" smtClean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5108" y="387550"/>
            <a:ext cx="10339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sng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I.Khám phá sản phẩm từ vật liệu đã qua sử dụng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309" y="966406"/>
            <a:ext cx="3763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-Quan sát  hình sau và cho biết:</a:t>
            </a:r>
            <a:endParaRPr lang="en-US" sz="240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310" y="1765098"/>
            <a:ext cx="3657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-Nhóm 1: </a:t>
            </a:r>
            <a:r>
              <a:rPr lang="vi-VN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tạo nên sản phẩm?</a:t>
            </a:r>
            <a:endParaRPr lang="en-US" sz="20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310" y="2735090"/>
            <a:ext cx="3880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-Nhóm 2: </a:t>
            </a:r>
            <a:r>
              <a:rPr lang="vi-VN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điều chỉnh và trang trí vật liệu đã qua sử dụng thành sản phẩm mới?</a:t>
            </a:r>
            <a:endParaRPr lang="en-US" sz="20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0309" y="4012897"/>
            <a:ext cx="3657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-Nhóm 3: </a:t>
            </a:r>
            <a:r>
              <a:rPr lang="vi-VN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tạo hình và giá trị sử dụng của sản phẩm?</a:t>
            </a:r>
            <a:endParaRPr lang="en-US" sz="2000" b="1" i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08" y="1166461"/>
            <a:ext cx="3833445" cy="232701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08" y="1166462"/>
            <a:ext cx="3634154" cy="232701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08" y="3798276"/>
            <a:ext cx="3833446" cy="230944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08" y="3810000"/>
            <a:ext cx="3634154" cy="230944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2792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A66092-A820-48C4-8184-BDB82B3B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3"/>
            <a:ext cx="121920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CC5D6498-7A45-403F-A825-6F2E0BCA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19" y="1770180"/>
            <a:ext cx="7971692" cy="949573"/>
          </a:xfrm>
        </p:spPr>
        <p:txBody>
          <a:bodyPr>
            <a:noAutofit/>
          </a:bodyPr>
          <a:lstStyle/>
          <a:p>
            <a:pPr algn="ctr"/>
            <a:r>
              <a:rPr lang="vi-VN" sz="24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II.Cách tạo ra sản phẩm từ vật liệu đã qua sử dụng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30769" y="4201954"/>
            <a:ext cx="63187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3.T</a:t>
            </a:r>
            <a:r>
              <a:rPr lang="vi-VN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 trí sản phẩm thêm tính thẩm mĩ và hấp dẫn.</a:t>
            </a:r>
            <a:endParaRPr lang="en-US" sz="2000" b="1" i="1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30769" y="3393067"/>
            <a:ext cx="76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Cắt ghép hình khối của vật liệu đã qua sử dụng cho phù hợp với với mục đích của sản phẩm mới .</a:t>
            </a:r>
            <a:endParaRPr lang="en-US" sz="2000" b="1" i="1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0769" y="2595903"/>
            <a:ext cx="7432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vật liệu đã qua sử dụng có hình khối phù hợp với việc tạo dáng và trang trí sản phẩm ứng dụng.</a:t>
            </a:r>
            <a:endParaRPr lang="en-US" sz="2000" b="1" i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8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7536" y="-1"/>
            <a:ext cx="11430001" cy="2872151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altLang="en-US" sz="36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36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.Cách </a:t>
            </a:r>
            <a:r>
              <a:rPr lang="vi-VN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 sản phẩm từ vật liệu đã qua sử </a:t>
            </a:r>
            <a:r>
              <a:rPr lang="vi-VN" sz="36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altLang="en-US" sz="3600" b="1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br>
              <a:rPr lang="en-US" altLang="en-US" sz="3600" b="1" smtClean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altLang="en-US" sz="1800" b="1" smtClean="0">
                <a:solidFill>
                  <a:srgbClr val="0000CC"/>
                </a:solidFill>
                <a:latin typeface="Times New Roman" pitchFamily="18" charset="0"/>
              </a:rPr>
              <a:t>     </a:t>
            </a:r>
            <a:r>
              <a:rPr lang="en-US" altLang="en-US" sz="1800" smtClean="0">
                <a:solidFill>
                  <a:srgbClr val="0000CC"/>
                </a:solidFill>
                <a:latin typeface="Times New Roman" pitchFamily="18" charset="0"/>
              </a:rPr>
              <a:t/>
            </a:r>
            <a:br>
              <a:rPr lang="en-US" altLang="en-US" sz="1800" smtClean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altLang="en-US" sz="1800" smtClean="0">
                <a:latin typeface="Times New Roman" pitchFamily="18" charset="0"/>
              </a:rPr>
              <a:t> </a:t>
            </a:r>
            <a:r>
              <a:rPr lang="vi-VN" altLang="en-US" sz="1800" b="1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vi-VN" sz="2800" b="1" i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1.Lựa </a:t>
            </a:r>
            <a:r>
              <a:rPr lang="vi-VN" sz="2800" b="1" i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vật liệu có hình khối phù hợp .</a:t>
            </a:r>
            <a:r>
              <a:rPr lang="en-US" sz="2800" b="1" i="1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800" b="1" i="1">
                <a:solidFill>
                  <a:prstClr val="black"/>
                </a:solidFill>
                <a:ea typeface="+mn-ea"/>
                <a:cs typeface="+mn-cs"/>
              </a:rPr>
            </a:br>
            <a:r>
              <a:rPr lang="vi-VN" sz="2800" b="1">
                <a:solidFill>
                  <a:srgbClr val="FF3300"/>
                </a:solidFill>
                <a:latin typeface="Times New Roman" pitchFamily="18" charset="0"/>
              </a:rPr>
              <a:t>  </a:t>
            </a:r>
            <a:r>
              <a:rPr lang="vi-VN" sz="2800" b="1" i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2.Cắt </a:t>
            </a:r>
            <a:r>
              <a:rPr lang="vi-VN" sz="2800" b="1" i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 hình khối của vật liệu cho phù hợp với mục đích sản phẩm mới.</a:t>
            </a:r>
            <a:r>
              <a:rPr lang="en-US" sz="2800" b="1" i="1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800" b="1" i="1">
                <a:solidFill>
                  <a:prstClr val="black"/>
                </a:solidFill>
                <a:ea typeface="+mn-ea"/>
                <a:cs typeface="+mn-cs"/>
              </a:rPr>
            </a:br>
            <a:r>
              <a:rPr lang="vi-VN" sz="2800" b="1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vi-VN" sz="2800" b="1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vi-VN" sz="2800" b="1" i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3.Trang </a:t>
            </a:r>
            <a:r>
              <a:rPr lang="vi-VN" sz="2800" b="1" i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 sản phẩm thêm tính thẩm mĩ và hấp dẫn.</a:t>
            </a:r>
            <a:r>
              <a:rPr lang="en-US" sz="2800" b="1" i="1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800" b="1" i="1">
                <a:solidFill>
                  <a:prstClr val="black"/>
                </a:solidFill>
                <a:ea typeface="+mn-ea"/>
                <a:cs typeface="+mn-cs"/>
              </a:rPr>
            </a:br>
            <a:endParaRPr lang="en-US" altLang="en-US" sz="2800" b="1" smtClean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7" y="2572628"/>
            <a:ext cx="4736123" cy="1840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5" y="4747846"/>
            <a:ext cx="4736123" cy="1805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985" y="2567354"/>
            <a:ext cx="4736123" cy="3985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341180"/>
              </p:ext>
            </p:extLst>
          </p:nvPr>
        </p:nvGraphicFramePr>
        <p:xfrm>
          <a:off x="894869" y="3978660"/>
          <a:ext cx="312615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2615"/>
              </a:tblGrid>
              <a:tr h="370840">
                <a:tc>
                  <a:txBody>
                    <a:bodyPr/>
                    <a:lstStyle/>
                    <a:p>
                      <a:r>
                        <a:rPr lang="vi-VN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79776"/>
              </p:ext>
            </p:extLst>
          </p:nvPr>
        </p:nvGraphicFramePr>
        <p:xfrm>
          <a:off x="2579076" y="4013846"/>
          <a:ext cx="339973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9973"/>
              </a:tblGrid>
              <a:tr h="370840">
                <a:tc>
                  <a:txBody>
                    <a:bodyPr/>
                    <a:lstStyle/>
                    <a:p>
                      <a:r>
                        <a:rPr lang="vi-VN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626236"/>
              </p:ext>
            </p:extLst>
          </p:nvPr>
        </p:nvGraphicFramePr>
        <p:xfrm>
          <a:off x="3997568" y="3990383"/>
          <a:ext cx="293077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077"/>
              </a:tblGrid>
              <a:tr h="370840">
                <a:tc>
                  <a:txBody>
                    <a:bodyPr/>
                    <a:lstStyle/>
                    <a:p>
                      <a:r>
                        <a:rPr lang="vi-VN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162075"/>
              </p:ext>
            </p:extLst>
          </p:nvPr>
        </p:nvGraphicFramePr>
        <p:xfrm>
          <a:off x="2348522" y="6135692"/>
          <a:ext cx="277446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7446"/>
              </a:tblGrid>
              <a:tr h="370840">
                <a:tc>
                  <a:txBody>
                    <a:bodyPr/>
                    <a:lstStyle/>
                    <a:p>
                      <a:r>
                        <a:rPr lang="vi-VN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244512"/>
              </p:ext>
            </p:extLst>
          </p:nvPr>
        </p:nvGraphicFramePr>
        <p:xfrm>
          <a:off x="3751383" y="6170861"/>
          <a:ext cx="293077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077"/>
              </a:tblGrid>
              <a:tr h="370840">
                <a:tc>
                  <a:txBody>
                    <a:bodyPr/>
                    <a:lstStyle/>
                    <a:p>
                      <a:r>
                        <a:rPr lang="vi-VN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435819"/>
              </p:ext>
            </p:extLst>
          </p:nvPr>
        </p:nvGraphicFramePr>
        <p:xfrm>
          <a:off x="5251937" y="6175716"/>
          <a:ext cx="304801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1"/>
              </a:tblGrid>
              <a:tr h="281354">
                <a:tc>
                  <a:txBody>
                    <a:bodyPr/>
                    <a:lstStyle/>
                    <a:p>
                      <a:r>
                        <a:rPr lang="vi-VN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ight Arrow 11"/>
          <p:cNvSpPr/>
          <p:nvPr/>
        </p:nvSpPr>
        <p:spPr>
          <a:xfrm>
            <a:off x="1359878" y="4202137"/>
            <a:ext cx="1148860" cy="132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094892" y="4202136"/>
            <a:ext cx="844062" cy="132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731477" y="6400800"/>
            <a:ext cx="902676" cy="105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079635" y="6400800"/>
            <a:ext cx="1066796" cy="117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182815" y="6494584"/>
            <a:ext cx="3358662" cy="46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 flipV="1">
            <a:off x="5685692" y="6400799"/>
            <a:ext cx="855785" cy="128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735296"/>
              </p:ext>
            </p:extLst>
          </p:nvPr>
        </p:nvGraphicFramePr>
        <p:xfrm>
          <a:off x="6670431" y="6117099"/>
          <a:ext cx="4630615" cy="3657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30615"/>
              </a:tblGrid>
              <a:tr h="365763">
                <a:tc>
                  <a:txBody>
                    <a:bodyPr/>
                    <a:lstStyle/>
                    <a:p>
                      <a:pPr algn="ctr"/>
                      <a:r>
                        <a:rPr lang="vi-VN" smtClean="0">
                          <a:solidFill>
                            <a:schemeClr val="tx1"/>
                          </a:solidFill>
                        </a:rPr>
                        <a:t>Sản</a:t>
                      </a:r>
                      <a:r>
                        <a:rPr lang="vi-VN" baseline="0" smtClean="0">
                          <a:solidFill>
                            <a:schemeClr val="tx1"/>
                          </a:solidFill>
                        </a:rPr>
                        <a:t> phẩm hoàn thiện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848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A66092-A820-48C4-8184-BDB82B3B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3"/>
            <a:ext cx="121920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CC5D6498-7A45-403F-A825-6F2E0BCA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450" y="1664673"/>
            <a:ext cx="8276490" cy="949573"/>
          </a:xfrm>
        </p:spPr>
        <p:txBody>
          <a:bodyPr>
            <a:noAutofit/>
          </a:bodyPr>
          <a:lstStyle/>
          <a:p>
            <a:pPr algn="ctr"/>
            <a:r>
              <a:rPr lang="vi-VN" sz="28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III.Cách tạo ra sản phẩm từ vật liệu đã qua sử dụng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8032" y="3733034"/>
            <a:ext cx="63187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3.Trang trí sản phẩm thêm tính thẩm mĩ và hấp dẫn.</a:t>
            </a:r>
            <a:endParaRPr lang="en-US" sz="2000" b="1" i="1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6309" y="3088269"/>
            <a:ext cx="76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Cắt ghép hình khối của vật liệu đã qua sử dụng cho phù hợp với với mục đích của sản phẩm mới .</a:t>
            </a:r>
            <a:endParaRPr lang="en-US" sz="2000" b="1" i="1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9755" y="2384889"/>
            <a:ext cx="7432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Lựa chọn vật liệu đã qua sử dụng có hình khối phù hợp với việc tạo dáng và trang trí sản phẩm ứng dụng.</a:t>
            </a:r>
            <a:endParaRPr lang="en-US" sz="2000" b="1" i="1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8865" y="4108170"/>
            <a:ext cx="2943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</a:t>
            </a:r>
            <a:r>
              <a:rPr lang="en-US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 hiện theo ý thích.</a:t>
            </a:r>
            <a:endParaRPr lang="en-US" sz="2000" b="1" i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90" y="-246184"/>
            <a:ext cx="45719" cy="492368"/>
          </a:xfrm>
        </p:spPr>
        <p:txBody>
          <a:bodyPr/>
          <a:lstStyle/>
          <a:p>
            <a:endParaRPr lang="en-US" altLang="en-US" sz="2000" b="1" smtClean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019" y="575118"/>
            <a:ext cx="10339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200" b="1" kern="0" smtClean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sz="3200" b="1" kern="0" smtClean="0">
                <a:solidFill>
                  <a:srgbClr val="FF0000"/>
                </a:solidFill>
                <a:cs typeface="Times New Roman" panose="02020603050405020304" pitchFamily="18" charset="0"/>
              </a:rPr>
              <a:t>II</a:t>
            </a:r>
            <a:r>
              <a:rPr lang="vi-VN" sz="3200" b="1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u="sng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vi-VN" sz="3200" b="1" u="sng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3200" b="1" u="sng" kern="0" smtClean="0">
                <a:solidFill>
                  <a:srgbClr val="FF0000"/>
                </a:solidFill>
                <a:cs typeface="Times New Roman" panose="02020603050405020304" pitchFamily="18" charset="0"/>
              </a:rPr>
              <a:t> phẩm từ vật liệu đã qua sử dụng</a:t>
            </a:r>
            <a:endParaRPr lang="en-US" sz="32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309" y="1165697"/>
            <a:ext cx="3763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1.Tập hợp vật liệu tìm được  tạo kho vật liệu chung.</a:t>
            </a:r>
            <a:endParaRPr lang="en-US" sz="2000" b="1" i="1"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310" y="1847159"/>
            <a:ext cx="3657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2.Quan sát các v</a:t>
            </a:r>
            <a:r>
              <a:rPr lang="vi-VN" sz="2000" b="1" i="1" smtClean="0">
                <a:cs typeface="Times New Roman" panose="02020603050405020304" pitchFamily="18" charset="0"/>
              </a:rPr>
              <a:t>ật liệu</a:t>
            </a:r>
            <a:r>
              <a:rPr lang="en-US" sz="2000" b="1" i="1" smtClean="0">
                <a:cs typeface="Times New Roman" panose="02020603050405020304" pitchFamily="18" charset="0"/>
              </a:rPr>
              <a:t> </a:t>
            </a:r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tìm ý tưởng sáng tạo sản phẩm mới.</a:t>
            </a:r>
            <a:r>
              <a:rPr lang="vi-VN" sz="2000" b="1" i="1" smtClean="0">
                <a:cs typeface="Times New Roman" panose="02020603050405020304" pitchFamily="18" charset="0"/>
              </a:rPr>
              <a:t> </a:t>
            </a:r>
            <a:endParaRPr lang="en-US" sz="2000" b="1" i="1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418" y="2512353"/>
            <a:ext cx="3880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3.Chọn vật liệu cần thiết  cho việc tạo sản phẩm mới.</a:t>
            </a:r>
            <a:endParaRPr lang="en-US" sz="2000" b="1" i="1"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248" y="3180564"/>
            <a:ext cx="3657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4.Thực hiện theo ý thích.</a:t>
            </a:r>
            <a:endParaRPr lang="en-US" sz="2000" b="1" i="1"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60" y="1289538"/>
            <a:ext cx="3732453" cy="2291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26" y="1289538"/>
            <a:ext cx="3317628" cy="2214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1" y="3856892"/>
            <a:ext cx="3563815" cy="2455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61" y="3856892"/>
            <a:ext cx="3732453" cy="2455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27" y="3856892"/>
            <a:ext cx="3317627" cy="2455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974287"/>
              </p:ext>
            </p:extLst>
          </p:nvPr>
        </p:nvGraphicFramePr>
        <p:xfrm>
          <a:off x="4419600" y="2931176"/>
          <a:ext cx="328247" cy="57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8247"/>
              </a:tblGrid>
              <a:tr h="415404">
                <a:tc>
                  <a:txBody>
                    <a:bodyPr/>
                    <a:lstStyle/>
                    <a:p>
                      <a:r>
                        <a:rPr lang="en-US" sz="320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780707"/>
              </p:ext>
            </p:extLst>
          </p:nvPr>
        </p:nvGraphicFramePr>
        <p:xfrm>
          <a:off x="8440616" y="3017374"/>
          <a:ext cx="293077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0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930746"/>
              </p:ext>
            </p:extLst>
          </p:nvPr>
        </p:nvGraphicFramePr>
        <p:xfrm>
          <a:off x="531447" y="5807481"/>
          <a:ext cx="271586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15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775998"/>
              </p:ext>
            </p:extLst>
          </p:nvPr>
        </p:nvGraphicFramePr>
        <p:xfrm>
          <a:off x="4360984" y="5832228"/>
          <a:ext cx="328248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82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095529"/>
              </p:ext>
            </p:extLst>
          </p:nvPr>
        </p:nvGraphicFramePr>
        <p:xfrm>
          <a:off x="8405450" y="5819204"/>
          <a:ext cx="339966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99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753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A66092-A820-48C4-8184-BDB82B3B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3"/>
            <a:ext cx="121920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CC5D6498-7A45-403F-A825-6F2E0BCA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692" y="1664673"/>
            <a:ext cx="6658708" cy="949573"/>
          </a:xfrm>
        </p:spPr>
        <p:txBody>
          <a:bodyPr>
            <a:noAutofit/>
          </a:bodyPr>
          <a:lstStyle/>
          <a:p>
            <a:pPr algn="ctr"/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</a:t>
            </a:r>
            <a:r>
              <a:rPr lang="vi-VN" sz="28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</a:t>
            </a:r>
            <a:r>
              <a:rPr lang="vi-VN" sz="28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 </a:t>
            </a:r>
            <a:r>
              <a:rPr 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chia sẻ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8032" y="3123438"/>
            <a:ext cx="63187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hình và t</a:t>
            </a:r>
            <a:r>
              <a:rPr lang="vi-VN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 </a:t>
            </a:r>
            <a:r>
              <a:rPr lang="vi-VN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 sản </a:t>
            </a:r>
            <a:r>
              <a:rPr lang="vi-VN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 </a:t>
            </a:r>
            <a:r>
              <a:rPr lang="vi-VN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32" y="2748302"/>
            <a:ext cx="7690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em yêu thích</a:t>
            </a:r>
            <a:r>
              <a:rPr lang="vi-VN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9755" y="2384889"/>
            <a:ext cx="7432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Nêu cảm nhận và phân tích:</a:t>
            </a:r>
            <a:endParaRPr lang="en-US" sz="2000" b="1" i="1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8865" y="3545466"/>
            <a:ext cx="4857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được tái sử dụng trong sản phẩm.</a:t>
            </a:r>
            <a:endParaRPr lang="en-US" sz="2000" b="1" i="1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1066" y="4014386"/>
            <a:ext cx="3599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sử dụng của sản phẩm.</a:t>
            </a:r>
            <a:endParaRPr lang="en-US" sz="2000" b="1" i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1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5149</TotalTime>
  <Words>600</Words>
  <Application>Microsoft Office PowerPoint</Application>
  <PresentationFormat>Custom</PresentationFormat>
  <Paragraphs>66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Default Design</vt:lpstr>
      <vt:lpstr>Flow</vt:lpstr>
      <vt:lpstr>Slide</vt:lpstr>
      <vt:lpstr>PowerPoint Presentation</vt:lpstr>
      <vt:lpstr>Yêu cầu cần đạt:</vt:lpstr>
      <vt:lpstr>I.Khám phá sản phẩm từ vật liệu đã qua sử dụng</vt:lpstr>
      <vt:lpstr>PowerPoint Presentation</vt:lpstr>
      <vt:lpstr>II.Cách tạo ra sản phẩm từ vật liệu đã qua sử dụng</vt:lpstr>
      <vt:lpstr>II.Cách tạo hình sản phẩm từ vật liệu đã qua sử dụng            1.Lựa chọn vật liệu có hình khối phù hợp .   2.Cắt ghép hình khối của vật liệu cho phù hợp với mục đích sản phẩm mới.   3.Trang trí sản phẩm thêm tính thẩm mĩ và hấp dẫn. </vt:lpstr>
      <vt:lpstr>III.Cách tạo ra sản phẩm từ vật liệu đã qua sử dụng</vt:lpstr>
      <vt:lpstr>PowerPoint Presentation</vt:lpstr>
      <vt:lpstr>IV.Trưng bày sản phẩm và chia sẻ</vt:lpstr>
      <vt:lpstr>PowerPoint Presentation</vt:lpstr>
      <vt:lpstr>Nhận xét – Đánh giá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122</cp:revision>
  <dcterms:created xsi:type="dcterms:W3CDTF">2021-03-10T14:33:55Z</dcterms:created>
  <dcterms:modified xsi:type="dcterms:W3CDTF">2021-07-31T02:09:35Z</dcterms:modified>
</cp:coreProperties>
</file>